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 id="2147483789" r:id="rId11"/>
  </p:sldMasterIdLst>
  <p:notesMasterIdLst>
    <p:notesMasterId r:id="rId30"/>
  </p:notesMasterIdLst>
  <p:sldIdLst>
    <p:sldId id="1598" r:id="rId12"/>
    <p:sldId id="291" r:id="rId13"/>
    <p:sldId id="1553" r:id="rId14"/>
    <p:sldId id="1593" r:id="rId15"/>
    <p:sldId id="1594" r:id="rId16"/>
    <p:sldId id="1614" r:id="rId17"/>
    <p:sldId id="1554" r:id="rId18"/>
    <p:sldId id="1615" r:id="rId19"/>
    <p:sldId id="1612" r:id="rId20"/>
    <p:sldId id="1555" r:id="rId21"/>
    <p:sldId id="1564" r:id="rId22"/>
    <p:sldId id="1556" r:id="rId23"/>
    <p:sldId id="1557" r:id="rId24"/>
    <p:sldId id="1599" r:id="rId25"/>
    <p:sldId id="1600" r:id="rId26"/>
    <p:sldId id="1613" r:id="rId27"/>
    <p:sldId id="1536" r:id="rId28"/>
    <p:sldId id="15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99" autoAdjust="0"/>
  </p:normalViewPr>
  <p:slideViewPr>
    <p:cSldViewPr snapToGrid="0">
      <p:cViewPr varScale="1">
        <p:scale>
          <a:sx n="69" d="100"/>
          <a:sy n="69" d="100"/>
        </p:scale>
        <p:origin x="1098" y="4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dirty="0" err="1"/>
            <a:t>QnA</a:t>
          </a:r>
          <a:r>
            <a:rPr lang="en-US" b="0" dirty="0"/>
            <a:t> Maker</a:t>
          </a:r>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a:solidFill>
          <a:schemeClr val="tx1"/>
        </a:solidFill>
        <a:ln>
          <a:solidFill>
            <a:schemeClr val="bg1"/>
          </a:solidFill>
        </a:ln>
      </dgm:spPr>
      <dgm:t>
        <a:bodyPr/>
        <a:lstStyle/>
        <a:p>
          <a:r>
            <a:rPr lang="en-US" dirty="0">
              <a:solidFill>
                <a:schemeClr val="bg1"/>
              </a:solidFill>
            </a:rPr>
            <a:t>Useful in the One-Turn FAQ responses and/or Contextual Guided Assistance approach. </a:t>
          </a:r>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LUIS</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a:solidFill>
          <a:schemeClr val="tx1"/>
        </a:solidFill>
        <a:ln>
          <a:solidFill>
            <a:schemeClr val="bg1"/>
          </a:solidFill>
        </a:ln>
      </dgm:spPr>
      <dgm:t>
        <a:bodyPr/>
        <a:lstStyle/>
        <a:p>
          <a:r>
            <a:rPr lang="en-US" dirty="0">
              <a:solidFill>
                <a:schemeClr val="bg1"/>
              </a:solidFill>
            </a:rPr>
            <a:t>Typically used in Multi-Turn Conversational Task Completion approach to interpret the free flow text.</a:t>
          </a:r>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a:solidFill>
          <a:schemeClr val="tx1"/>
        </a:solidFill>
        <a:ln>
          <a:solidFill>
            <a:schemeClr val="bg1"/>
          </a:solidFill>
        </a:ln>
      </dgm:spPr>
      <dgm:t>
        <a:bodyPr/>
        <a:lstStyle/>
        <a:p>
          <a:r>
            <a:rPr lang="en-US" dirty="0">
              <a:solidFill>
                <a:schemeClr val="bg1"/>
              </a:solidFill>
            </a:rPr>
            <a:t>Can be used to aid the One-Turn Intelligent response scenario.</a:t>
          </a:r>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err="1"/>
            <a:t>FormFlow</a:t>
          </a:r>
          <a:endParaRPr lang="en-US" dirty="0"/>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a:solidFill>
          <a:schemeClr val="tx1"/>
        </a:solidFill>
        <a:ln>
          <a:solidFill>
            <a:schemeClr val="bg1"/>
          </a:solidFill>
        </a:ln>
      </dgm:spPr>
      <dgm:t>
        <a:bodyPr/>
        <a:lstStyle/>
        <a:p>
          <a:r>
            <a:rPr lang="en-US" dirty="0">
              <a:solidFill>
                <a:schemeClr val="bg1"/>
              </a:solidFill>
            </a:rPr>
            <a:t>Useful with Multi-Turn Process Guidance and Intelligent Notification.</a:t>
          </a:r>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Cognitive Services</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Machine Learning</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CE18DEFD-80B4-4B9C-A0B0-EF0E9AB65F23}">
      <dgm:prSet phldrT="[Text]"/>
      <dgm:spPr>
        <a:solidFill>
          <a:schemeClr val="tx1"/>
        </a:solidFill>
        <a:ln>
          <a:solidFill>
            <a:schemeClr val="bg1"/>
          </a:solidFill>
        </a:ln>
      </dgm:spPr>
      <dgm:t>
        <a:bodyPr/>
        <a:lstStyle/>
        <a:p>
          <a:r>
            <a:rPr lang="en-US" dirty="0">
              <a:solidFill>
                <a:schemeClr val="bg1"/>
              </a:solidFill>
            </a:rPr>
            <a:t>A range of services that can be used to complement all conversation flows.</a:t>
          </a:r>
        </a:p>
      </dgm:t>
    </dgm:pt>
    <dgm:pt modelId="{30867F7B-0E2B-49D6-8078-BB4DDC50DF9B}" type="parTrans" cxnId="{905CA8E5-467D-4D67-BCB9-DB8E2936D83B}">
      <dgm:prSet/>
      <dgm:spPr/>
      <dgm:t>
        <a:bodyPr/>
        <a:lstStyle/>
        <a:p>
          <a:endParaRPr lang="en-US"/>
        </a:p>
      </dgm:t>
    </dgm:pt>
    <dgm:pt modelId="{42907A11-FE17-4D62-8D14-807D2F8CD799}" type="sibTrans" cxnId="{905CA8E5-467D-4D67-BCB9-DB8E2936D83B}">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0" presStyleCnt="5"/>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0" presStyleCnt="5">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1" presStyleCnt="5"/>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1" presStyleCnt="5">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2" presStyleCnt="5"/>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2" presStyleCnt="5">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3" presStyleCnt="5"/>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3" presStyleCnt="5">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4" presStyleCnt="5"/>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4" presStyleCnt="5">
        <dgm:presLayoutVars>
          <dgm:chMax val="2"/>
          <dgm:chPref val="1"/>
          <dgm:bulletEnabled val="1"/>
        </dgm:presLayoutVars>
      </dgm:prSet>
      <dgm:spPr/>
    </dgm:pt>
  </dgm:ptLst>
  <dgm:cxnLst>
    <dgm:cxn modelId="{131B4606-6D50-4D23-A927-243F1C67A9CE}" type="presOf" srcId="{0E68EC94-2D97-4AC6-A6A7-37B836C10C43}" destId="{4FBA1339-5B32-4956-8A6A-E32970EADA69}" srcOrd="1" destOrd="0" presId="urn:microsoft.com/office/officeart/2011/layout/InterconnectedBlockProcess"/>
    <dgm:cxn modelId="{C952391A-1679-469F-8B56-43366171CAA2}" type="presOf" srcId="{8BC876D5-8F3E-4B68-8557-868DE33D9E06}" destId="{2D18BC78-2345-42C2-87D2-01E5956C476F}" srcOrd="0" destOrd="0" presId="urn:microsoft.com/office/officeart/2011/layout/InterconnectedBlockProcess"/>
    <dgm:cxn modelId="{ABBC3F1D-5BB2-433B-B5E7-B52311520962}" type="presOf" srcId="{32960070-60C0-4AF8-A89D-9F96A5D60AF4}" destId="{AF8EA746-1EB5-438D-B982-4DB5C01F358A}" srcOrd="1" destOrd="0" presId="urn:microsoft.com/office/officeart/2011/layout/InterconnectedBlockProcess"/>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C553B944-2BA8-4B3A-9483-94A2987958EF}" type="presOf" srcId="{8E2706FE-5D1A-4EAF-BA18-EBA18F67AB38}" destId="{8850FAD1-13E6-48B0-93B2-80759FCFDEAE}" srcOrd="1" destOrd="0" presId="urn:microsoft.com/office/officeart/2011/layout/InterconnectedBlockProcess"/>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57E16587-93AE-4A55-B2D2-6CB8D765C403}" type="presOf" srcId="{8E2706FE-5D1A-4EAF-BA18-EBA18F67AB38}" destId="{8A46904D-3DC0-4570-83F5-01C22743B368}" srcOrd="0" destOrd="0" presId="urn:microsoft.com/office/officeart/2011/layout/InterconnectedBlockProcess"/>
    <dgm:cxn modelId="{4CC69287-B188-4E05-8128-C3FC640CBCB0}" type="presOf" srcId="{0E68EC94-2D97-4AC6-A6A7-37B836C10C43}" destId="{910464D9-594E-45F2-BC97-B7F2423172BC}" srcOrd="0" destOrd="0" presId="urn:microsoft.com/office/officeart/2011/layout/InterconnectedBlockProcess"/>
    <dgm:cxn modelId="{30F72D8D-CA20-431E-93F0-8DD9DEE7AA7B}" type="presOf" srcId="{CE18DEFD-80B4-4B9C-A0B0-EF0E9AB65F23}" destId="{BAAAAA0C-403D-4C2B-A979-916A81CA15BC}" srcOrd="0" destOrd="0" presId="urn:microsoft.com/office/officeart/2011/layout/InterconnectedBlockProcess"/>
    <dgm:cxn modelId="{899A03A1-F847-4E9F-9BAE-5BFB1CDEFC57}" srcId="{1F148D80-E97C-4E61-907C-D1CE92E8EFFF}" destId="{32960070-60C0-4AF8-A89D-9F96A5D60AF4}" srcOrd="0" destOrd="0" parTransId="{FD174D34-11D1-4567-9028-D668B11F2965}" sibTransId="{41031E1E-4F7A-486C-B7F2-BB0B12DA009D}"/>
    <dgm:cxn modelId="{27F36EAC-FE83-45A4-B819-47AD9370C321}" type="presOf" srcId="{8BC876D5-8F3E-4B68-8557-868DE33D9E06}" destId="{FB84CC6A-094E-46FB-A359-5A82AF135281}" srcOrd="1" destOrd="0" presId="urn:microsoft.com/office/officeart/2011/layout/InterconnectedBlockProcess"/>
    <dgm:cxn modelId="{6A3EB9B4-0E4B-46FD-91E6-D3B02D9855AB}" type="presOf" srcId="{CE18DEFD-80B4-4B9C-A0B0-EF0E9AB65F23}" destId="{19522A01-4E73-441D-A4A0-744CB2EA78AE}" srcOrd="1" destOrd="0" presId="urn:microsoft.com/office/officeart/2011/layout/InterconnectedBlockProcess"/>
    <dgm:cxn modelId="{A58919B7-E042-4DCC-A59D-EF0DC1CD7F77}" type="presOf" srcId="{50EC45D6-A451-4222-AE19-68BA7FAF6578}" destId="{72733D80-F69D-4529-980E-BF3A2BBF1D00}" srcOrd="0" destOrd="0" presId="urn:microsoft.com/office/officeart/2011/layout/InterconnectedBlockProcess"/>
    <dgm:cxn modelId="{1C2A15D0-4BD6-4B29-8F43-478BCE438C94}" srcId="{50EC45D6-A451-4222-AE19-68BA7FAF6578}" destId="{0E68EC94-2D97-4AC6-A6A7-37B836C10C43}" srcOrd="0" destOrd="0" parTransId="{52E3E14F-9873-4CE6-AE61-CE7A2AB80799}" sibTransId="{A52F6142-D21F-49A4-A561-9BBD6B0FD0EB}"/>
    <dgm:cxn modelId="{905CA8E5-467D-4D67-BCB9-DB8E2936D83B}" srcId="{03F095ED-B2C9-4222-A584-F9618F842B0A}" destId="{CE18DEFD-80B4-4B9C-A0B0-EF0E9AB65F23}" srcOrd="0" destOrd="0" parTransId="{30867F7B-0E2B-49D6-8078-BB4DDC50DF9B}" sibTransId="{42907A11-FE17-4D62-8D14-807D2F8CD799}"/>
    <dgm:cxn modelId="{A4B4A5E7-56B7-484F-8D49-F96CB49D45E3}" type="presOf" srcId="{32960070-60C0-4AF8-A89D-9F96A5D60AF4}" destId="{25FC2898-C8DE-4064-8B84-6312E360E8D3}"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C1970F88-5B5B-4A12-B0FE-27B68553C2AC}" type="presParOf" srcId="{8E45D7AB-927B-4300-AC3E-95FBBD46C340}" destId="{2D1AB52E-4DAE-48AB-B22C-A306F68730B7}" srcOrd="0"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1" destOrd="0" presId="urn:microsoft.com/office/officeart/2011/layout/InterconnectedBlockProcess"/>
    <dgm:cxn modelId="{D7272BE2-889D-4A8E-9474-E660B7731392}" type="presParOf" srcId="{8E45D7AB-927B-4300-AC3E-95FBBD46C340}" destId="{8DBB632C-FC1B-40DD-8F86-052F278AA99F}" srcOrd="2" destOrd="0" presId="urn:microsoft.com/office/officeart/2011/layout/InterconnectedBlockProcess"/>
    <dgm:cxn modelId="{71FAE9C1-8FB7-4F04-A459-11FD4EB326AF}" type="presParOf" srcId="{8E45D7AB-927B-4300-AC3E-95FBBD46C340}" destId="{477F40CF-4731-4CD3-A87C-86A72B52B873}" srcOrd="3"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4" destOrd="0" presId="urn:microsoft.com/office/officeart/2011/layout/InterconnectedBlockProcess"/>
    <dgm:cxn modelId="{8A212262-090D-4F4C-810D-EA001D8372C6}" type="presParOf" srcId="{8E45D7AB-927B-4300-AC3E-95FBBD46C340}" destId="{EAE504D4-6EDD-429D-AFE0-36792CBEC546}" srcOrd="5" destOrd="0" presId="urn:microsoft.com/office/officeart/2011/layout/InterconnectedBlockProcess"/>
    <dgm:cxn modelId="{FE27F8B3-2CB3-48AC-8374-8140B20299C5}" type="presParOf" srcId="{8E45D7AB-927B-4300-AC3E-95FBBD46C340}" destId="{E0712679-FFFD-4AAB-BF65-D96130F995E9}" srcOrd="6"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7" destOrd="0" presId="urn:microsoft.com/office/officeart/2011/layout/InterconnectedBlockProcess"/>
    <dgm:cxn modelId="{85FA0FFC-FD15-44CD-AA26-91C14065F63A}" type="presParOf" srcId="{8E45D7AB-927B-4300-AC3E-95FBBD46C340}" destId="{D80AB8B2-FBCD-4AD3-8EBC-FDB2EB013272}" srcOrd="8" destOrd="0" presId="urn:microsoft.com/office/officeart/2011/layout/InterconnectedBlockProcess"/>
    <dgm:cxn modelId="{11BDE68B-73EB-4D70-AB35-B020A7481F06}" type="presParOf" srcId="{8E45D7AB-927B-4300-AC3E-95FBBD46C340}" destId="{7DD0B762-8FA7-429B-B5F7-4F0B78F71EF3}" srcOrd="9"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0" destOrd="0" presId="urn:microsoft.com/office/officeart/2011/layout/InterconnectedBlockProcess"/>
    <dgm:cxn modelId="{E63672C5-3EF4-47EF-B555-E97915E1D58C}" type="presParOf" srcId="{8E45D7AB-927B-4300-AC3E-95FBBD46C340}" destId="{310C1F48-0DB5-4553-B85F-9278056EF465}" srcOrd="11" destOrd="0" presId="urn:microsoft.com/office/officeart/2011/layout/InterconnectedBlockProcess"/>
    <dgm:cxn modelId="{3E5B4A36-0A5A-42AA-A00F-F5662FB2A9C6}" type="presParOf" srcId="{8E45D7AB-927B-4300-AC3E-95FBBD46C340}" destId="{505B079F-1678-47FF-8C5F-20CAAEFD69CA}" srcOrd="12"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3" destOrd="0" presId="urn:microsoft.com/office/officeart/2011/layout/InterconnectedBlockProcess"/>
    <dgm:cxn modelId="{AD5BEF3F-CD44-440D-8642-AA2C8007474F}" type="presParOf" srcId="{8E45D7AB-927B-4300-AC3E-95FBBD46C340}" destId="{72733D80-F69D-4529-980E-BF3A2BBF1D00}"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b="0" i="0" kern="1200" dirty="0"/>
            <a:t>One-Turn FAQ</a:t>
          </a:r>
          <a:endParaRPr lang="en-US" sz="1600" b="0" kern="1200" dirty="0"/>
        </a:p>
      </dsp:txBody>
      <dsp:txXfrm>
        <a:off x="11008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AAA0C-403D-4C2B-A979-916A81CA15BC}">
      <dsp:nvSpPr>
        <dsp:cNvPr id="0" name=""/>
        <dsp:cNvSpPr/>
      </dsp:nvSpPr>
      <dsp:spPr>
        <a:xfrm>
          <a:off x="8321035" y="1087690"/>
          <a:ext cx="1713098" cy="4350761"/>
        </a:xfrm>
        <a:prstGeom prst="wedgeRectCallout">
          <a:avLst>
            <a:gd name="adj1" fmla="val 0"/>
            <a:gd name="adj2" fmla="val 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A range of services that can be used to complement all conversation flows.</a:t>
          </a:r>
        </a:p>
      </dsp:txBody>
      <dsp:txXfrm>
        <a:off x="8538490" y="1087690"/>
        <a:ext cx="1495643" cy="4350761"/>
      </dsp:txXfrm>
    </dsp:sp>
    <dsp:sp modelId="{8DBB632C-FC1B-40DD-8F86-052F278AA99F}">
      <dsp:nvSpPr>
        <dsp:cNvPr id="0" name=""/>
        <dsp:cNvSpPr/>
      </dsp:nvSpPr>
      <dsp:spPr>
        <a:xfrm>
          <a:off x="8321035" y="0"/>
          <a:ext cx="1713098" cy="1087690"/>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Cognitive Services</a:t>
          </a:r>
        </a:p>
      </dsp:txBody>
      <dsp:txXfrm>
        <a:off x="8321035" y="0"/>
        <a:ext cx="1713098" cy="1087690"/>
      </dsp:txXfrm>
    </dsp:sp>
    <dsp:sp modelId="{8A46904D-3DC0-4570-83F5-01C22743B368}">
      <dsp:nvSpPr>
        <dsp:cNvPr id="0" name=""/>
        <dsp:cNvSpPr/>
      </dsp:nvSpPr>
      <dsp:spPr>
        <a:xfrm>
          <a:off x="6612217" y="1087690"/>
          <a:ext cx="1713098" cy="4078839"/>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Can be used to aid the One-Turn Intelligent response scenario.</a:t>
          </a:r>
        </a:p>
      </dsp:txBody>
      <dsp:txXfrm>
        <a:off x="6829672" y="1087690"/>
        <a:ext cx="1495643" cy="4078839"/>
      </dsp:txXfrm>
    </dsp:sp>
    <dsp:sp modelId="{EAE504D4-6EDD-429D-AFE0-36792CBEC546}">
      <dsp:nvSpPr>
        <dsp:cNvPr id="0" name=""/>
        <dsp:cNvSpPr/>
      </dsp:nvSpPr>
      <dsp:spPr>
        <a:xfrm>
          <a:off x="6612217" y="135961"/>
          <a:ext cx="1713098" cy="951729"/>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612217" y="135961"/>
        <a:ext cx="1713098" cy="951729"/>
      </dsp:txXfrm>
    </dsp:sp>
    <dsp:sp modelId="{2D18BC78-2345-42C2-87D2-01E5956C476F}">
      <dsp:nvSpPr>
        <dsp:cNvPr id="0" name=""/>
        <dsp:cNvSpPr/>
      </dsp:nvSpPr>
      <dsp:spPr>
        <a:xfrm>
          <a:off x="4899119" y="1087690"/>
          <a:ext cx="1713098" cy="3806916"/>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Typically used in Multi-Turn Conversational Task Completion approach to interpret the free flow text.</a:t>
          </a:r>
        </a:p>
      </dsp:txBody>
      <dsp:txXfrm>
        <a:off x="5116574" y="1087690"/>
        <a:ext cx="1495643" cy="3806916"/>
      </dsp:txXfrm>
    </dsp:sp>
    <dsp:sp modelId="{D80AB8B2-FBCD-4AD3-8EBC-FDB2EB013272}">
      <dsp:nvSpPr>
        <dsp:cNvPr id="0" name=""/>
        <dsp:cNvSpPr/>
      </dsp:nvSpPr>
      <dsp:spPr>
        <a:xfrm>
          <a:off x="4899119" y="276273"/>
          <a:ext cx="1713098" cy="81576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LUIS</a:t>
          </a:r>
        </a:p>
      </dsp:txBody>
      <dsp:txXfrm>
        <a:off x="4899119" y="276273"/>
        <a:ext cx="1713098" cy="815767"/>
      </dsp:txXfrm>
    </dsp:sp>
    <dsp:sp modelId="{25FC2898-C8DE-4064-8B84-6312E360E8D3}">
      <dsp:nvSpPr>
        <dsp:cNvPr id="0" name=""/>
        <dsp:cNvSpPr/>
      </dsp:nvSpPr>
      <dsp:spPr>
        <a:xfrm>
          <a:off x="3186021" y="1087690"/>
          <a:ext cx="1713098" cy="3534993"/>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with Multi-Turn Process Guidance and Intelligent Notification.</a:t>
          </a:r>
        </a:p>
      </dsp:txBody>
      <dsp:txXfrm>
        <a:off x="3403476" y="1087690"/>
        <a:ext cx="1495643" cy="3534993"/>
      </dsp:txXfrm>
    </dsp:sp>
    <dsp:sp modelId="{310C1F48-0DB5-4553-B85F-9278056EF465}">
      <dsp:nvSpPr>
        <dsp:cNvPr id="0" name=""/>
        <dsp:cNvSpPr/>
      </dsp:nvSpPr>
      <dsp:spPr>
        <a:xfrm>
          <a:off x="3186021" y="407883"/>
          <a:ext cx="1713098" cy="679806"/>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err="1"/>
            <a:t>FormFlow</a:t>
          </a:r>
          <a:endParaRPr lang="en-US" sz="2500" kern="1200" dirty="0"/>
        </a:p>
      </dsp:txBody>
      <dsp:txXfrm>
        <a:off x="3186021" y="407883"/>
        <a:ext cx="1713098" cy="679806"/>
      </dsp:txXfrm>
    </dsp:sp>
    <dsp:sp modelId="{910464D9-594E-45F2-BC97-B7F2423172BC}">
      <dsp:nvSpPr>
        <dsp:cNvPr id="0" name=""/>
        <dsp:cNvSpPr/>
      </dsp:nvSpPr>
      <dsp:spPr>
        <a:xfrm>
          <a:off x="1472922" y="1087690"/>
          <a:ext cx="1713098" cy="3263071"/>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in the One-Turn FAQ responses and/or Contextual Guided Assistance approach. </a:t>
          </a:r>
        </a:p>
      </dsp:txBody>
      <dsp:txXfrm>
        <a:off x="1690377" y="1087690"/>
        <a:ext cx="1495643" cy="3263071"/>
      </dsp:txXfrm>
    </dsp:sp>
    <dsp:sp modelId="{72733D80-F69D-4529-980E-BF3A2BBF1D00}">
      <dsp:nvSpPr>
        <dsp:cNvPr id="0" name=""/>
        <dsp:cNvSpPr/>
      </dsp:nvSpPr>
      <dsp:spPr>
        <a:xfrm>
          <a:off x="1472922" y="543845"/>
          <a:ext cx="1713098" cy="543845"/>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b="0" kern="1200" dirty="0" err="1"/>
            <a:t>QnA</a:t>
          </a:r>
          <a:r>
            <a:rPr lang="en-US" sz="2500" b="0" kern="1200" dirty="0"/>
            <a:t> Maker</a:t>
          </a:r>
        </a:p>
      </dsp:txBody>
      <dsp:txXfrm>
        <a:off x="1472922" y="543845"/>
        <a:ext cx="1713098" cy="543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a:t>
            </a:r>
            <a:r>
              <a:rPr lang="en-US" sz="1200" b="0" kern="1200" dirty="0" err="1">
                <a:solidFill>
                  <a:schemeClr val="tx1"/>
                </a:solidFill>
                <a:effectLst/>
                <a:latin typeface="+mn-lt"/>
                <a:ea typeface="+mn-ea"/>
                <a:cs typeface="+mn-cs"/>
              </a:rPr>
              <a:t>.Net</a:t>
            </a:r>
            <a:r>
              <a:rPr lang="en-US" sz="1200" b="0" kern="1200" dirty="0">
                <a:solidFill>
                  <a:schemeClr val="tx1"/>
                </a:solidFill>
                <a:effectLst/>
                <a:latin typeface="+mn-lt"/>
                <a:ea typeface="+mn-ea"/>
                <a:cs typeface="+mn-cs"/>
              </a:rPr>
              <a:t> C# and node.js The framework provides connectors to over 15 different channels. This allows developers to build a bot once, and connect it to SMS, Email, Facebook, skype, slack, </a:t>
            </a:r>
            <a:r>
              <a:rPr lang="en-US" sz="1200" b="0" kern="1200" dirty="0" err="1">
                <a:solidFill>
                  <a:schemeClr val="tx1"/>
                </a:solidFill>
                <a:effectLst/>
                <a:latin typeface="+mn-lt"/>
                <a:ea typeface="+mn-ea"/>
                <a:cs typeface="+mn-cs"/>
              </a:rPr>
              <a:t>kik</a:t>
            </a:r>
            <a:r>
              <a:rPr lang="en-US" sz="1200" b="0" kern="1200" dirty="0">
                <a:solidFill>
                  <a:schemeClr val="tx1"/>
                </a:solidFill>
                <a:effectLst/>
                <a:latin typeface="+mn-lt"/>
                <a:ea typeface="+mn-ea"/>
                <a:cs typeface="+mn-cs"/>
              </a:rPr>
              <a:t>,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err="1"/>
              <a:t>QnA</a:t>
            </a:r>
            <a:r>
              <a:rPr lang="en-GB" dirty="0"/>
              <a:t> Maker 	      - https://www.qnamaker.ai/ </a:t>
            </a:r>
          </a:p>
          <a:p>
            <a:r>
              <a:rPr lang="en-GB" dirty="0" err="1"/>
              <a:t>FormFlow</a:t>
            </a:r>
            <a:r>
              <a:rPr lang="en-GB" dirty="0"/>
              <a:t>	      - https://docs.microsoft.com/en-us/azure/bot-service/dotnet/bot-builder-dotnet-formflow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244870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a:t>
            </a:r>
            <a:r>
              <a:rPr lang="en-GB" sz="1200" b="0" i="0" u="none" strike="noStrike" kern="1200" dirty="0" err="1">
                <a:solidFill>
                  <a:schemeClr val="tx1"/>
                </a:solidFill>
                <a:effectLst/>
                <a:latin typeface="+mn-lt"/>
                <a:ea typeface="+mn-ea"/>
                <a:cs typeface="+mn-cs"/>
              </a:rPr>
              <a:t>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a:t>
            </a:r>
            <a:r>
              <a:rPr lang="en-US" dirty="0" err="1">
                <a:solidFill>
                  <a:schemeClr val="bg1"/>
                </a:solidFill>
              </a:rPr>
              <a:t>url</a:t>
            </a:r>
            <a:r>
              <a:rPr lang="en-US" dirty="0">
                <a:solidFill>
                  <a:schemeClr val="bg1"/>
                </a:solidFill>
              </a:rPr>
              <a:t> the user is on as opposed to who the user is and would like the bot to be able to answer questions within this context of the page/</a:t>
            </a:r>
            <a:r>
              <a:rPr lang="en-US" dirty="0" err="1">
                <a:solidFill>
                  <a:schemeClr val="bg1"/>
                </a:solidFill>
              </a:rPr>
              <a:t>url</a:t>
            </a:r>
            <a:r>
              <a:rPr lang="en-US" dirty="0">
                <a:solidFill>
                  <a:schemeClr val="bg1"/>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14/06/2018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6/14/2018</a:t>
            </a:fld>
            <a:endParaRPr lang="en-US"/>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a:p>
        </p:txBody>
      </p:sp>
    </p:spTree>
    <p:extLst>
      <p:ext uri="{BB962C8B-B14F-4D97-AF65-F5344CB8AC3E}">
        <p14:creationId xmlns:p14="http://schemas.microsoft.com/office/powerpoint/2010/main" val="79279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a:t>Compass Group + Microsoft   </a:t>
            </a:r>
            <a:fld id="{18C4E22F-6971-4AAD-9897-A362DBA69B0D}" type="slidenum">
              <a:rPr lang="en-GB" b="1" smtClean="0"/>
              <a:pPr/>
              <a:t>‹#›</a:t>
            </a:fld>
            <a:endParaRPr lang="en-GB" b="1"/>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image" Target="../media/image1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6/14/2018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6/14/2018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bg1"/>
                          </a:solidFill>
                          <a:latin typeface="+mj-lt"/>
                          <a:ea typeface="+mn-ea"/>
                          <a:cs typeface="+mn-cs"/>
                        </a:rPr>
                        <a:t>Connect your bot to any or all of the top conversational experiences</a:t>
                      </a:r>
                      <a:r>
                        <a:rPr lang="en-US" sz="1800" kern="1200" baseline="0">
                          <a:solidFill>
                            <a:schemeClr val="bg1"/>
                          </a:solidFill>
                          <a:latin typeface="+mj-lt"/>
                          <a:ea typeface="+mn-ea"/>
                          <a:cs typeface="+mn-cs"/>
                        </a:rPr>
                        <a:t> to reach &gt;1B users</a:t>
                      </a:r>
                      <a:endParaRPr lang="en-US" sz="1800" kern="120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mj-lt"/>
                          <a:ea typeface="+mn-ea"/>
                          <a:cs typeface="+mn-cs"/>
                        </a:rPr>
                        <a:t>Make your</a:t>
                      </a:r>
                      <a:r>
                        <a:rPr lang="en-US" sz="1800" b="0" kern="1200" baseline="0">
                          <a:solidFill>
                            <a:schemeClr val="bg1"/>
                          </a:solidFill>
                          <a:latin typeface="+mj-lt"/>
                          <a:ea typeface="+mn-ea"/>
                          <a:cs typeface="+mn-cs"/>
                        </a:rPr>
                        <a:t> bot</a:t>
                      </a:r>
                      <a:r>
                        <a:rPr lang="en-US" sz="1800" b="0" kern="120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85671056"/>
              </p:ext>
            </p:extLst>
          </p:nvPr>
        </p:nvGraphicFramePr>
        <p:xfrm>
          <a:off x="132042" y="1294095"/>
          <a:ext cx="11507057" cy="543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6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1"/>
            <a:ext cx="107421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1"/>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1"/>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1"/>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1"/>
            <a:ext cx="2229350"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4"/>
            <a:ext cx="9160126"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1" name="Rectangle: Rounded Corners 70">
            <a:extLst>
              <a:ext uri="{FF2B5EF4-FFF2-40B4-BE49-F238E27FC236}">
                <a16:creationId xmlns:a16="http://schemas.microsoft.com/office/drawing/2014/main" id="{3D1CA083-BAE2-4651-B7E9-A8CE2655E569}"/>
              </a:ext>
            </a:extLst>
          </p:cNvPr>
          <p:cNvSpPr/>
          <p:nvPr/>
        </p:nvSpPr>
        <p:spPr>
          <a:xfrm>
            <a:off x="2827541" y="3779932"/>
            <a:ext cx="107421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video</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827541" y="3779932"/>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779811"/>
            <a:ext cx="2229350"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779932"/>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rPr>
              <a:t>One-Turn Intelligent Response 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779932"/>
            <a:ext cx="2229350"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7" name="Rectangle: Rounded Corners 76">
            <a:extLst>
              <a:ext uri="{FF2B5EF4-FFF2-40B4-BE49-F238E27FC236}">
                <a16:creationId xmlns:a16="http://schemas.microsoft.com/office/drawing/2014/main" id="{0549676C-CD12-41C0-A653-2F87E5B67C60}"/>
              </a:ext>
            </a:extLst>
          </p:cNvPr>
          <p:cNvSpPr/>
          <p:nvPr/>
        </p:nvSpPr>
        <p:spPr>
          <a:xfrm>
            <a:off x="2827541" y="4747061"/>
            <a:ext cx="107421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latin typeface="Segoe UI Light"/>
              </a:rPr>
              <a:t>Get video</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747061"/>
            <a:ext cx="2229349" cy="640080"/>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400"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646547" y="6156042"/>
            <a:ext cx="11341120" cy="400494"/>
          </a:xfrm>
          <a:prstGeom prst="rect">
            <a:avLst/>
          </a:prstGeom>
        </p:spPr>
        <p:txBody>
          <a:bodyPr wrap="square">
            <a:spAutoFit/>
          </a:bodyPr>
          <a:lstStyle/>
          <a:p>
            <a:pPr defTabSz="1219170">
              <a:lnSpc>
                <a:spcPts val="2600"/>
              </a:lnSpc>
              <a:defRPr/>
            </a:pPr>
            <a:r>
              <a:rPr lang="en-US" sz="2000" b="1" spc="-133" dirty="0">
                <a:solidFill>
                  <a:srgbClr val="273160"/>
                </a:solidFill>
                <a:latin typeface="Segoe UI" panose="020B0502040204020203" pitchFamily="34" charset="0"/>
                <a:cs typeface="Segoe UI" panose="020B0502040204020203" pitchFamily="34" charset="0"/>
              </a:rPr>
              <a:t>NOTE: 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6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045846302"/>
              </p:ext>
            </p:extLst>
          </p:nvPr>
        </p:nvGraphicFramePr>
        <p:xfrm>
          <a:off x="404119" y="1611779"/>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658291" y="4510159"/>
            <a:ext cx="2186885"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Segoe UI"/>
              </a:rPr>
              <a:t>General Q&amp;A</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658291" y="3179343"/>
            <a:ext cx="2186885"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845129"/>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845130"/>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937953" y="1906958"/>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857076" y="1906958"/>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995" y="1906958"/>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2554545"/>
          </a:xfrm>
          <a:prstGeom prst="rect">
            <a:avLst/>
          </a:prstGeom>
        </p:spPr>
        <p:txBody>
          <a:bodyPr wrap="none">
            <a:spAutoFit/>
          </a:bodyPr>
          <a:lstStyle/>
          <a:p>
            <a:pPr lvl="0"/>
            <a:r>
              <a:rPr lang="en-US" sz="3200" dirty="0"/>
              <a:t>How would deal with individuals who required more detail </a:t>
            </a:r>
          </a:p>
          <a:p>
            <a:pPr lvl="0"/>
            <a:r>
              <a:rPr lang="en-US" sz="3200" dirty="0"/>
              <a:t>than the High Level Bot Flow Logic would provide?</a:t>
            </a:r>
          </a:p>
          <a:p>
            <a:pPr lvl="0"/>
            <a:endParaRPr lang="en-US" sz="3200" dirty="0"/>
          </a:p>
          <a:p>
            <a:pPr lvl="0"/>
            <a:r>
              <a:rPr lang="en-US" sz="3200" dirty="0"/>
              <a:t>What artefacts in addition to those seen in this module </a:t>
            </a:r>
          </a:p>
          <a:p>
            <a:pPr lvl="0"/>
            <a:r>
              <a:rPr lang="en-US" sz="3200" dirty="0"/>
              <a:t>would you require to ensure sign-off?</a:t>
            </a: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720843447"/>
              </p:ext>
            </p:extLst>
          </p:nvPr>
        </p:nvGraphicFramePr>
        <p:xfrm>
          <a:off x="191035" y="256389"/>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5524526"/>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021788"/>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94" y="1356373"/>
            <a:ext cx="1569708" cy="15697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7B57825-0650-4303-B018-214A899F7131}"/>
              </a:ext>
            </a:extLst>
          </p:cNvPr>
          <p:cNvSpPr/>
          <p:nvPr/>
        </p:nvSpPr>
        <p:spPr>
          <a:xfrm>
            <a:off x="6328799" y="315597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User Properties</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2742824" y="3137247"/>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813" y="4940965"/>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378" y="4991074"/>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598" y="5215238"/>
            <a:ext cx="1741196" cy="966364"/>
          </a:xfrm>
          <a:prstGeom prst="rect">
            <a:avLst/>
          </a:prstGeom>
        </p:spPr>
      </p:pic>
    </p:spTree>
    <p:extLst>
      <p:ext uri="{BB962C8B-B14F-4D97-AF65-F5344CB8AC3E}">
        <p14:creationId xmlns:p14="http://schemas.microsoft.com/office/powerpoint/2010/main" val="265258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850932" y="5612047"/>
            <a:ext cx="3940786" cy="8540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We‘ve selected four avatar themes.  Based on your feedback we will develop your selection into an icon representing Freddie.  </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987</TotalTime>
  <Words>3272</Words>
  <Application>Microsoft Office PowerPoint</Application>
  <PresentationFormat>Widescreen</PresentationFormat>
  <Paragraphs>325</Paragraphs>
  <Slides>18</Slides>
  <Notes>18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18</vt:i4>
      </vt:variant>
    </vt:vector>
  </HeadingPairs>
  <TitlesOfParts>
    <vt:vector size="40"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Kristin Tolle</cp:lastModifiedBy>
  <cp:revision>107</cp:revision>
  <dcterms:modified xsi:type="dcterms:W3CDTF">2018-06-14T17:38:23Z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